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8" d="100"/>
          <a:sy n="38" d="100"/>
        </p:scale>
        <p:origin x="-135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EE8C8B-42AC-4D98-83E3-DF9CEF4D58EB}" type="datetimeFigureOut">
              <a:rPr lang="en-US" smtClean="0"/>
              <a:pPr/>
              <a:t>12-Oct-18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1365770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EE8C8B-42AC-4D98-83E3-DF9CEF4D58EB}" type="datetimeFigureOut">
              <a:rPr lang="en-US" smtClean="0"/>
              <a:pPr/>
              <a:t>12-Oct-18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3970647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E8C8B-42AC-4D98-83E3-DF9CEF4D58EB}" type="datetimeFigureOut">
              <a:rPr lang="en-US" smtClean="0"/>
              <a:pPr/>
              <a:t>12-Oct-18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331135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EE8C8B-42AC-4D98-83E3-DF9CEF4D58EB}" type="datetimeFigureOut">
              <a:rPr lang="en-US" smtClean="0"/>
              <a:pPr/>
              <a:t>12-Oct-18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3423908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EE8C8B-42AC-4D98-83E3-DF9CEF4D58EB}" type="datetimeFigureOut">
              <a:rPr lang="en-US" smtClean="0"/>
              <a:pPr/>
              <a:t>12-Oct-18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3151022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EE8C8B-42AC-4D98-83E3-DF9CEF4D58EB}" type="datetimeFigureOut">
              <a:rPr lang="en-US" smtClean="0"/>
              <a:pPr/>
              <a:t>12-Oct-18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665638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EE8C8B-42AC-4D98-83E3-DF9CEF4D58EB}" type="datetimeFigureOut">
              <a:rPr lang="en-US" smtClean="0"/>
              <a:pPr/>
              <a:t>12-Oct-18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12801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E8C8B-42AC-4D98-83E3-DF9CEF4D58EB}" type="datetimeFigureOut">
              <a:rPr lang="en-US" smtClean="0"/>
              <a:pPr/>
              <a:t>12-Oct-18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2361220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E8C8B-42AC-4D98-83E3-DF9CEF4D58EB}" type="datetimeFigureOut">
              <a:rPr lang="en-US" smtClean="0"/>
              <a:pPr/>
              <a:t>12-Oct-18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1736477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EE8C8B-42AC-4D98-83E3-DF9CEF4D58EB}" type="datetimeFigureOut">
              <a:rPr lang="en-US" smtClean="0"/>
              <a:pPr/>
              <a:t>12-Oct-18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37539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EE8C8B-42AC-4D98-83E3-DF9CEF4D58EB}" type="datetimeFigureOut">
              <a:rPr lang="en-US" smtClean="0"/>
              <a:pPr/>
              <a:t>12-Oct-18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311335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E8C8B-42AC-4D98-83E3-DF9CEF4D58EB}" type="datetimeFigureOut">
              <a:rPr lang="en-US" smtClean="0"/>
              <a:pPr/>
              <a:t>12-Oct-18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F0EA9-522E-4D13-8640-0F1BCADF5BC8}" type="slidenum">
              <a:rPr lang="en-US" smtClean="0"/>
              <a:pPr/>
              <a:t>‹#›</a:t>
            </a:fld>
            <a:endParaRPr lang="en-US"/>
          </a:p>
        </p:txBody>
      </p:sp>
    </p:spTree>
    <p:extLst>
      <p:ext uri="{BB962C8B-B14F-4D97-AF65-F5344CB8AC3E}">
        <p14:creationId xmlns:p14="http://schemas.microsoft.com/office/powerpoint/2010/main" xmlns="" val="457971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Cover page</a:t>
            </a:r>
            <a:endParaRPr lang="en-US" dirty="0"/>
          </a:p>
        </p:txBody>
      </p:sp>
      <p:sp>
        <p:nvSpPr>
          <p:cNvPr id="3" name="Subtitle 2"/>
          <p:cNvSpPr>
            <a:spLocks noGrp="1"/>
          </p:cNvSpPr>
          <p:nvPr>
            <p:ph type="subTitle" idx="1"/>
          </p:nvPr>
        </p:nvSpPr>
        <p:spPr/>
        <p:txBody>
          <a:bodyPr>
            <a:normAutofit fontScale="25000" lnSpcReduction="20000"/>
          </a:bodyPr>
          <a:lstStyle/>
          <a:p>
            <a:r>
              <a:rPr lang="en-US" sz="16000" dirty="0"/>
              <a:t>Student’s Name</a:t>
            </a:r>
          </a:p>
          <a:p>
            <a:r>
              <a:rPr lang="en-US" sz="16000" dirty="0"/>
              <a:t>Professor’s Name</a:t>
            </a:r>
          </a:p>
          <a:p>
            <a:r>
              <a:rPr lang="en-US" sz="16000" dirty="0"/>
              <a:t>Course </a:t>
            </a:r>
          </a:p>
          <a:p>
            <a:r>
              <a:rPr lang="en-US" sz="16000" dirty="0"/>
              <a:t>Date of Submission</a:t>
            </a:r>
          </a:p>
          <a:p>
            <a:r>
              <a:rPr lang="en-US" sz="16000" dirty="0"/>
              <a:t> </a:t>
            </a:r>
          </a:p>
          <a:p>
            <a:endParaRPr lang="en-US" dirty="0"/>
          </a:p>
        </p:txBody>
      </p:sp>
    </p:spTree>
    <p:extLst>
      <p:ext uri="{BB962C8B-B14F-4D97-AF65-F5344CB8AC3E}">
        <p14:creationId xmlns:p14="http://schemas.microsoft.com/office/powerpoint/2010/main" xmlns="" val="1317128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a:t>
            </a: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Latin America is a region that comprises a number of the nation states with a different level of the economic state depending on the individual nation. It comprises of the individual nations that are within the geographical region of Central America, South America, and even the Caribbean. Latin American was developed during the colonial period when the Portuguese and the Spanish were in the control of the power (Alberto, et al, 201). The major economies of this Latin America are the Mexico, Brazil, Chile, Colombia, and Argentina. This economy is mostly depended on the export commodities; therefore this means that their economic growth is mostly depended on the global price of other nations.</a:t>
            </a:r>
          </a:p>
          <a:p>
            <a:pPr marL="457200" indent="-457200">
              <a:buFont typeface="Arial" pitchFamily="34" charset="0"/>
              <a:buChar char="•"/>
            </a:pPr>
            <a:endParaRPr lang="en-US" dirty="0"/>
          </a:p>
        </p:txBody>
      </p:sp>
    </p:spTree>
    <p:extLst>
      <p:ext uri="{BB962C8B-B14F-4D97-AF65-F5344CB8AC3E}">
        <p14:creationId xmlns:p14="http://schemas.microsoft.com/office/powerpoint/2010/main" xmlns="" val="100253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Economic Growth</a:t>
            </a: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Economic growth is a rise in the throughput of the economy of a given nation to produce goods and services within the different period of time. This economic growth can be measured using different ways such as nominal or real terms and even by inflation, however, some matrices are used to measure this economic growth. Economic growth leads to the more profitable production of a nation in terms of high stock price, employment and high production of the goods on large scales. Therefore, when measuring the economic growth, the best way to measure is by use of the gross domestic product. It combines all of the goods and services that country produces for the sale regardless whether they are sold internally or externally (Alberto, et al, 201).</a:t>
            </a:r>
          </a:p>
          <a:p>
            <a:endParaRPr lang="en-US" dirty="0"/>
          </a:p>
        </p:txBody>
      </p:sp>
    </p:spTree>
    <p:extLst>
      <p:ext uri="{BB962C8B-B14F-4D97-AF65-F5344CB8AC3E}">
        <p14:creationId xmlns:p14="http://schemas.microsoft.com/office/powerpoint/2010/main" xmlns="" val="4175936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Causes of Low Economic Growth in Latin America</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Despite the high economic growth in Latin America, there are some of the factors that are still holding behind the economic growth of these countries. Currencies in Latin American have been a major obstacle towards growth since 2014 in most countries because of the slow rate of growth in the region. Some of these factors are low price of the commodities, fiscal deficit and high level of inflation of the commodities in Latin American’s country. According to Lewis (33), each country was affected was affected by these factors which leads to low economies.</a:t>
            </a:r>
          </a:p>
          <a:p>
            <a:r>
              <a:rPr lang="en-US" sz="4000" dirty="0"/>
              <a:t>The low price of commodities;</a:t>
            </a:r>
          </a:p>
          <a:p>
            <a:endParaRPr lang="en-US" sz="4000" dirty="0"/>
          </a:p>
        </p:txBody>
      </p:sp>
    </p:spTree>
    <p:extLst>
      <p:ext uri="{BB962C8B-B14F-4D97-AF65-F5344CB8AC3E}">
        <p14:creationId xmlns:p14="http://schemas.microsoft.com/office/powerpoint/2010/main" xmlns="" val="3389937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742950" indent="-742950">
              <a:buFont typeface="Arial" pitchFamily="34" charset="0"/>
              <a:buChar char="•"/>
            </a:pPr>
            <a:r>
              <a:rPr lang="en-US" sz="4000" dirty="0"/>
              <a:t>The price of the export commodities has fallen across all the Latin American countries abruptly hence reducing the export revenue in the region. According to Lewis (33), Brazil is one of the Latin American countries have been most of the time affected by the falling prices of her production of the commodities. Therefore, her currency has been feeble to her fellow nations in terms of production and exportation of the goods and services. In another hand, the low price of the commodities reduces the revenue of the country which is a key point for the economic production of the country</a:t>
            </a:r>
          </a:p>
        </p:txBody>
      </p:sp>
    </p:spTree>
    <p:extLst>
      <p:ext uri="{BB962C8B-B14F-4D97-AF65-F5344CB8AC3E}">
        <p14:creationId xmlns:p14="http://schemas.microsoft.com/office/powerpoint/2010/main" xmlns="" val="2457371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The case of Chile’s economy will be affected by the high drop in copper prices.  If copper prices fall further, it could be a major problem to the economy of the Chile which leads to the reduction in the economic development of Chile as a nation. Due to this reason, it follows that Chile will depend on other nations such as China to export their copper which is their major export commodity. In another hand, this exportation of copper to China will abruptly lower the economy of China when not looked keenly which will then be a negative influence on Chile (Raul, 70).</a:t>
            </a:r>
          </a:p>
          <a:p>
            <a:endParaRPr lang="en-US" dirty="0"/>
          </a:p>
        </p:txBody>
      </p:sp>
    </p:spTree>
    <p:extLst>
      <p:ext uri="{BB962C8B-B14F-4D97-AF65-F5344CB8AC3E}">
        <p14:creationId xmlns:p14="http://schemas.microsoft.com/office/powerpoint/2010/main" xmlns="" val="4098159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r>
              <a:rPr lang="en-US" sz="5200" dirty="0"/>
              <a:t>Take the case of Venezuela where the price of oil which is responsible for her economic growth for about 98% and also her major export earnings, has collapsed. This situation made Venezuelan President is in dilemma, hence running for the loans and aid in China, Russia and even in Qatar to boost his impending default of his country. This act lowered the economic growth of the country</a:t>
            </a:r>
            <a:r>
              <a:rPr lang="en-US" dirty="0"/>
              <a:t>.</a:t>
            </a:r>
          </a:p>
          <a:p>
            <a:endParaRPr lang="en-US" dirty="0"/>
          </a:p>
        </p:txBody>
      </p:sp>
    </p:spTree>
    <p:extLst>
      <p:ext uri="{BB962C8B-B14F-4D97-AF65-F5344CB8AC3E}">
        <p14:creationId xmlns:p14="http://schemas.microsoft.com/office/powerpoint/2010/main" xmlns="" val="966542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Fiscal deficit;</a:t>
            </a:r>
          </a:p>
          <a:p>
            <a:r>
              <a:rPr lang="en-US" sz="4000" dirty="0"/>
              <a:t>Most of the Latin American countries, the fiscal deficit in trade is the major problem which affects negatively the revenue of the government. Such a problem has been experienced in Venezuela where the government is spending a high budget deficit is being financed to a large extent that the government earning (Raul, 70). This reduces the economy of the nation whereby the economic growth of the country will be hampered by the deficit that is being created by the government. Since revenue is the back born of economic growth, this means that the country which is running under the deficit will be negatively affected.</a:t>
            </a:r>
          </a:p>
          <a:p>
            <a:endParaRPr lang="en-US" sz="4000" dirty="0"/>
          </a:p>
        </p:txBody>
      </p:sp>
    </p:spTree>
    <p:extLst>
      <p:ext uri="{BB962C8B-B14F-4D97-AF65-F5344CB8AC3E}">
        <p14:creationId xmlns:p14="http://schemas.microsoft.com/office/powerpoint/2010/main" xmlns="" val="1859348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1"/>
            <a:ext cx="7772400" cy="3524250"/>
          </a:xfrm>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a:xfrm>
            <a:off x="1295400" y="2362200"/>
            <a:ext cx="6477000" cy="3276600"/>
          </a:xfrm>
        </p:spPr>
        <p:txBody>
          <a:bodyPr>
            <a:normAutofit fontScale="25000" lnSpcReduction="20000"/>
          </a:bodyPr>
          <a:lstStyle/>
          <a:p>
            <a:pPr marL="1143000" indent="-1143000">
              <a:buFont typeface="Arial" pitchFamily="34" charset="0"/>
              <a:buChar char="•"/>
            </a:pPr>
            <a:r>
              <a:rPr lang="en-US" sz="16000" dirty="0"/>
              <a:t>Peru is one of the Latin American countries its currency has depreciated to a lower level than her other Latin American countries. This brought a problem to Peru’s enormous current account deficit, hence lowering the economic growth, which will then cause a negative impact on the price of the commodities produced in Peru. According to </a:t>
            </a:r>
            <a:r>
              <a:rPr lang="en-US" sz="16000" dirty="0" err="1"/>
              <a:t>Gunder</a:t>
            </a:r>
            <a:r>
              <a:rPr lang="en-US" sz="16000" dirty="0"/>
              <a:t> (113), when the economic growth remains low in GPD it will then follows that the significant risk will be high. In such a case, it follows that the economic growth of Peru will be sluggish behind as compared to that of her fellow members</a:t>
            </a:r>
            <a:r>
              <a:rPr lang="en-US" dirty="0"/>
              <a:t>.</a:t>
            </a:r>
          </a:p>
          <a:p>
            <a:endParaRPr lang="en-US" dirty="0"/>
          </a:p>
        </p:txBody>
      </p:sp>
    </p:spTree>
    <p:extLst>
      <p:ext uri="{BB962C8B-B14F-4D97-AF65-F5344CB8AC3E}">
        <p14:creationId xmlns:p14="http://schemas.microsoft.com/office/powerpoint/2010/main" xmlns="" val="1348318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76200"/>
            <a:ext cx="8153400" cy="3524251"/>
          </a:xfrm>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a:xfrm>
            <a:off x="914400" y="2057400"/>
            <a:ext cx="6858000" cy="3581400"/>
          </a:xfrm>
        </p:spPr>
        <p:txBody>
          <a:bodyPr>
            <a:normAutofit fontScale="25000" lnSpcReduction="20000"/>
          </a:bodyPr>
          <a:lstStyle/>
          <a:p>
            <a:r>
              <a:rPr lang="en-US" dirty="0"/>
              <a:t>High level of inflation of </a:t>
            </a:r>
            <a:r>
              <a:rPr lang="en-US" dirty="0" smtClean="0"/>
              <a:t>commodities;</a:t>
            </a:r>
          </a:p>
          <a:p>
            <a:pPr marL="1143000" indent="-1143000">
              <a:buFont typeface="Arial" pitchFamily="34" charset="0"/>
              <a:buChar char="•"/>
            </a:pPr>
            <a:r>
              <a:rPr lang="en-US" sz="16000" dirty="0" smtClean="0"/>
              <a:t>Most </a:t>
            </a:r>
            <a:r>
              <a:rPr lang="en-US" sz="16000" dirty="0"/>
              <a:t>of the Latin American countries have experienced a high level of inflation in their economies, maybe because of the weaker currency among the member states. For this case, it prevents the World Bank from issuing the funds that can support a country in the economic development, or if it is to support then it ease monetary policy and restriction in monetary conditions. This will hamper the borrowing of the funds from the bank in fear of the restricted policies and condition which are employed by the World Bank (Raul, 70). </a:t>
            </a:r>
          </a:p>
          <a:p>
            <a:endParaRPr lang="en-US" sz="16000" dirty="0"/>
          </a:p>
        </p:txBody>
      </p:sp>
    </p:spTree>
    <p:extLst>
      <p:ext uri="{BB962C8B-B14F-4D97-AF65-F5344CB8AC3E}">
        <p14:creationId xmlns:p14="http://schemas.microsoft.com/office/powerpoint/2010/main" xmlns="" val="973126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The case in Colombia which experiences a high rate of falling of inflation and hampering of the economic growth was probably caused by the lower levels of the violence. Since long we see Colombia sluggish behind in economic development until 2015 when the economic growth started taking place with expansion slowing rate of 0-2 percent rate.</a:t>
            </a:r>
          </a:p>
          <a:p>
            <a:endParaRPr lang="en-US" dirty="0"/>
          </a:p>
        </p:txBody>
      </p:sp>
    </p:spTree>
    <p:extLst>
      <p:ext uri="{BB962C8B-B14F-4D97-AF65-F5344CB8AC3E}">
        <p14:creationId xmlns:p14="http://schemas.microsoft.com/office/powerpoint/2010/main" xmlns="" val="4273253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Mexico is among the countries in the world which experiences the main destinations for foreign investments; however, is also one of the countries that are being been affected most by protectionist U.S. trade policies.</a:t>
            </a:r>
            <a:r>
              <a:rPr lang="en-US" sz="16000" baseline="30000" dirty="0"/>
              <a:t> </a:t>
            </a:r>
            <a:r>
              <a:rPr lang="en-US" sz="16000" dirty="0"/>
              <a:t>Also Mexico in recent years, investments have been affected by the growth of organized crime and the rise of the corruption among the government leaders who keep the funds which mend for the economic development in their pockets.</a:t>
            </a:r>
            <a:r>
              <a:rPr lang="en-US" sz="16000" baseline="30000" dirty="0"/>
              <a:t> </a:t>
            </a:r>
            <a:r>
              <a:rPr lang="en-US" sz="16000" dirty="0"/>
              <a:t>However, in 2014, the government employs the new industrial strategies which would require foreign investment in the country.</a:t>
            </a:r>
          </a:p>
          <a:p>
            <a:endParaRPr lang="en-US" dirty="0"/>
          </a:p>
        </p:txBody>
      </p:sp>
    </p:spTree>
    <p:extLst>
      <p:ext uri="{BB962C8B-B14F-4D97-AF65-F5344CB8AC3E}">
        <p14:creationId xmlns:p14="http://schemas.microsoft.com/office/powerpoint/2010/main" xmlns="" val="396311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Consequences of Low Economic Growth in Latin America</a:t>
            </a:r>
            <a:r>
              <a:rPr lang="en-US" dirty="0"/>
              <a:t/>
            </a:r>
            <a:br>
              <a:rPr lang="en-US" dirty="0"/>
            </a:br>
            <a:endParaRPr lang="en-US" dirty="0"/>
          </a:p>
        </p:txBody>
      </p:sp>
      <p:sp>
        <p:nvSpPr>
          <p:cNvPr id="3" name="Subtitle 2"/>
          <p:cNvSpPr>
            <a:spLocks noGrp="1"/>
          </p:cNvSpPr>
          <p:nvPr>
            <p:ph type="subTitle" idx="1"/>
          </p:nvPr>
        </p:nvSpPr>
        <p:spPr>
          <a:xfrm>
            <a:off x="228600" y="3276600"/>
            <a:ext cx="8915400" cy="5943600"/>
          </a:xfrm>
        </p:spPr>
        <p:txBody>
          <a:bodyPr>
            <a:normAutofit fontScale="25000" lnSpcReduction="20000"/>
          </a:bodyPr>
          <a:lstStyle/>
          <a:p>
            <a:pPr marL="1143000" indent="-1143000">
              <a:buFont typeface="Arial" pitchFamily="34" charset="0"/>
              <a:buChar char="•"/>
            </a:pPr>
            <a:r>
              <a:rPr lang="en-US" sz="16000" dirty="0"/>
              <a:t>Low economic growth in Latin America has led to increased debt problems. Latin America has been hit by debt crises in the past due to its slow in economic growth another. The country also exploits her citizens by overtaxing them in order to pay back the borrowed money (</a:t>
            </a:r>
            <a:r>
              <a:rPr lang="en-US" sz="16000" dirty="0" err="1"/>
              <a:t>Nouriel</a:t>
            </a:r>
            <a:r>
              <a:rPr lang="en-US" sz="16000" dirty="0"/>
              <a:t>, and </a:t>
            </a:r>
            <a:r>
              <a:rPr lang="en-US" sz="16000" dirty="0" err="1"/>
              <a:t>Sala</a:t>
            </a:r>
            <a:r>
              <a:rPr lang="en-US" sz="16000" dirty="0"/>
              <a:t>-i-Martin, 21). Since the government requires money to provide the basic needs makes a country to be dependent on revenue that is crucial for the economic growth of the country.</a:t>
            </a:r>
          </a:p>
          <a:p>
            <a:endParaRPr lang="en-US" dirty="0"/>
          </a:p>
        </p:txBody>
      </p:sp>
    </p:spTree>
    <p:extLst>
      <p:ext uri="{BB962C8B-B14F-4D97-AF65-F5344CB8AC3E}">
        <p14:creationId xmlns:p14="http://schemas.microsoft.com/office/powerpoint/2010/main" xmlns="" val="3375061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The low economic growth in Latin America has led to high poverty levels in those countries. Most of the Latin American countries are third and second world countries due to high poverty levels caused by the slow economic growth in those countries. Haiti, one of the poorest countries (according to the World Bank) in the World is found in Latin America. The poverty levels are high in these countries compared to European and some Asian countries. Low economic growth leads to low per capita income which in turn leads to low savings and low investment, which creates the vicious cycle of poverty.</a:t>
            </a:r>
          </a:p>
          <a:p>
            <a:endParaRPr lang="en-US" sz="4000" dirty="0"/>
          </a:p>
        </p:txBody>
      </p:sp>
    </p:spTree>
    <p:extLst>
      <p:ext uri="{BB962C8B-B14F-4D97-AF65-F5344CB8AC3E}">
        <p14:creationId xmlns:p14="http://schemas.microsoft.com/office/powerpoint/2010/main" xmlns="" val="448366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Low economic growth in Latin America has also resulted in low development levels in those countries. Economic growth is usually triggered by technological innovations which are not available in Latin America. Most of the countries in Latin America export agricultural products such as coffee and wheat. Brazil, for example, is a major exporter of coffee. Development is always characterized by a change from agricultural production to manufacturing and industrialization (Raul, 70). Developed countries such as Japan and China export industrial goods such as vehicles and automobiles. Due to the low economic growth in Latin America countries, they are unable to change from agricultural to manufacturing countries. A change in manufacturing countries requires a fast economic growth which is not being witnessed in Latin America.</a:t>
            </a:r>
          </a:p>
          <a:p>
            <a:endParaRPr lang="en-US" dirty="0"/>
          </a:p>
        </p:txBody>
      </p:sp>
    </p:spTree>
    <p:extLst>
      <p:ext uri="{BB962C8B-B14F-4D97-AF65-F5344CB8AC3E}">
        <p14:creationId xmlns:p14="http://schemas.microsoft.com/office/powerpoint/2010/main" xmlns="" val="1548453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Low economic growth in Latin America has resulted in high inflation levels in those countries. Due to low economic growth, the value of the currency in those countries has deteriorated adversely especially due to the stronger United States Dollar which continues to suppress the weaker currencies in those countries. The high inflation levels also contribute to imbalanced export and import misappropriation.  These countries spend a lot on importing goods because of the weaker currencies while their exports are cheaper to the importing countries because of the stronger currencies.</a:t>
            </a:r>
          </a:p>
          <a:p>
            <a:endParaRPr lang="en-US" sz="4000" dirty="0"/>
          </a:p>
        </p:txBody>
      </p:sp>
    </p:spTree>
    <p:extLst>
      <p:ext uri="{BB962C8B-B14F-4D97-AF65-F5344CB8AC3E}">
        <p14:creationId xmlns:p14="http://schemas.microsoft.com/office/powerpoint/2010/main" xmlns="" val="3347320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Low economic growth in Latin America has led to high unemployment cases in those countries. Just like other developing countries, most of the Latin American countries are faced with high levels of joblessness and unemployment. This is because the low economic growth does not match with the rapidly growing population in those countries. Since the economy is smaller than the population, many people end up being jobless. On the contrary, if the economic growth was fast and matching with the population growth, there would be no cases of unemployment in those countries. Unemployment, therefore, can be attributed to low economic growth and is a consequence of the same</a:t>
            </a:r>
            <a:r>
              <a:rPr lang="en-US" dirty="0"/>
              <a:t>.</a:t>
            </a:r>
          </a:p>
          <a:p>
            <a:endParaRPr lang="en-US" dirty="0"/>
          </a:p>
        </p:txBody>
      </p:sp>
    </p:spTree>
    <p:extLst>
      <p:ext uri="{BB962C8B-B14F-4D97-AF65-F5344CB8AC3E}">
        <p14:creationId xmlns:p14="http://schemas.microsoft.com/office/powerpoint/2010/main" xmlns="" val="155800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Another consequence of low economic growth in Latin America is a higher risk of recession. Due to weaker potential growth, the average real Gross Domestic Product (GDP) is lower in Latin America countries. This, in turn, leads to a smaller rise in budgetary revenue. A weaker GDP potential growth translates to a lower rise in personal income taxes. According to </a:t>
            </a:r>
            <a:r>
              <a:rPr lang="en-US" sz="4000" dirty="0" err="1"/>
              <a:t>Gunder</a:t>
            </a:r>
            <a:r>
              <a:rPr lang="en-US" sz="4000" dirty="0"/>
              <a:t>  (118), corporate profit growth will consequently go down</a:t>
            </a:r>
          </a:p>
        </p:txBody>
      </p:sp>
    </p:spTree>
    <p:extLst>
      <p:ext uri="{BB962C8B-B14F-4D97-AF65-F5344CB8AC3E}">
        <p14:creationId xmlns:p14="http://schemas.microsoft.com/office/powerpoint/2010/main" xmlns="" val="3097700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Solutions</a:t>
            </a: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In order to curb the low economic growth in Latin American nations, these countries need to rise the aggregate demand for their products. Aggregate demand can be increased through lower interest rates which reduce the cost of borrowing which in turn increases the disposable income of the consumers. Increased spending by the consumer means high demand for local goods which leads to more goods being produced in the economy ( </a:t>
            </a:r>
            <a:r>
              <a:rPr lang="en-US" sz="16000" dirty="0" err="1"/>
              <a:t>Nouriel</a:t>
            </a:r>
            <a:r>
              <a:rPr lang="en-US" sz="16000" dirty="0"/>
              <a:t>, and </a:t>
            </a:r>
            <a:r>
              <a:rPr lang="en-US" sz="16000" dirty="0" err="1"/>
              <a:t>Sala</a:t>
            </a:r>
            <a:r>
              <a:rPr lang="en-US" sz="16000" dirty="0"/>
              <a:t>-i-Martin, 29). This translates to high economic growth.</a:t>
            </a:r>
          </a:p>
          <a:p>
            <a:endParaRPr lang="en-US" dirty="0"/>
          </a:p>
        </p:txBody>
      </p:sp>
    </p:spTree>
    <p:extLst>
      <p:ext uri="{BB962C8B-B14F-4D97-AF65-F5344CB8AC3E}">
        <p14:creationId xmlns:p14="http://schemas.microsoft.com/office/powerpoint/2010/main" xmlns="" val="955130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Another solution to low economic growth in Latin American countries is devaluation, which is, making exports cheaper and imports more expensive, which in turn, increase domestic demand. High domestic demand will open doors for more industries to be established since there is less or no competition from foreign goods. According to </a:t>
            </a:r>
            <a:r>
              <a:rPr lang="en-US" sz="4000" dirty="0" err="1"/>
              <a:t>Hofman</a:t>
            </a:r>
            <a:r>
              <a:rPr lang="en-US" sz="4000" dirty="0"/>
              <a:t> (80), more industries will create more job opportunities to the local people which will help to curb the problem of unemployment.</a:t>
            </a:r>
          </a:p>
          <a:p>
            <a:endParaRPr lang="en-US" sz="4000" dirty="0"/>
          </a:p>
        </p:txBody>
      </p:sp>
    </p:spTree>
    <p:extLst>
      <p:ext uri="{BB962C8B-B14F-4D97-AF65-F5344CB8AC3E}">
        <p14:creationId xmlns:p14="http://schemas.microsoft.com/office/powerpoint/2010/main" xmlns="" val="632872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The government in these countries can also increase economic growth by expanding the fiscal policy. It can achieve this by cutting taxes in order to increase the disposable income and encourage spending. Increased spending will lead to a high demand for goods which boosts economic growth. According to </a:t>
            </a:r>
            <a:r>
              <a:rPr lang="en-US" sz="4000" dirty="0" err="1"/>
              <a:t>Gunder</a:t>
            </a:r>
            <a:r>
              <a:rPr lang="en-US" sz="4000" dirty="0"/>
              <a:t>  (40), the government can also increase spending by lowering the interest rates in order to encourage borrowing. Increased borrowing will lead to high disposable incomes which consequently lead to high economic growth. </a:t>
            </a:r>
          </a:p>
          <a:p>
            <a:endParaRPr lang="en-US" sz="4000" dirty="0"/>
          </a:p>
        </p:txBody>
      </p:sp>
    </p:spTree>
    <p:extLst>
      <p:ext uri="{BB962C8B-B14F-4D97-AF65-F5344CB8AC3E}">
        <p14:creationId xmlns:p14="http://schemas.microsoft.com/office/powerpoint/2010/main" xmlns="" val="503754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The government in these countries can also increase economic growth by expanding the fiscal policy. It can achieve this by cutting taxes in order to increase the disposable income and encourage spending. Increased spending will lead to a high demand for goods which boosts economic growth. According to </a:t>
            </a:r>
            <a:r>
              <a:rPr lang="en-US" sz="4000" dirty="0" err="1"/>
              <a:t>Gunder</a:t>
            </a:r>
            <a:r>
              <a:rPr lang="en-US" sz="4000" dirty="0"/>
              <a:t>  (40), the government can also increase spending by lowering the interest rates in order to encourage borrowing. Increased borrowing will lead to high disposable incomes which consequently lead to high economic growth. </a:t>
            </a:r>
          </a:p>
          <a:p>
            <a:endParaRPr lang="en-US" sz="4000" dirty="0"/>
          </a:p>
        </p:txBody>
      </p:sp>
    </p:spTree>
    <p:extLst>
      <p:ext uri="{BB962C8B-B14F-4D97-AF65-F5344CB8AC3E}">
        <p14:creationId xmlns:p14="http://schemas.microsoft.com/office/powerpoint/2010/main" xmlns="" val="1436601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Cont..</a:t>
            </a: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According to Lewis (36), increasing labor productivity in these countries can also help boost economic growth. Human capital is very key when it comes to the production of goods in any given country. Human productivity is determined by the levels of education, training, and motivation. Increased labor productivity will help firms and industries to make more sophisticated quality production. The Latin American nations should, therefore, consider increasing their labor productivity by increasing their training skills and offering relevant education systems.</a:t>
            </a:r>
          </a:p>
          <a:p>
            <a:endParaRPr lang="en-US" dirty="0"/>
          </a:p>
        </p:txBody>
      </p:sp>
    </p:spTree>
    <p:extLst>
      <p:ext uri="{BB962C8B-B14F-4D97-AF65-F5344CB8AC3E}">
        <p14:creationId xmlns:p14="http://schemas.microsoft.com/office/powerpoint/2010/main" xmlns="" val="1807195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Application</a:t>
            </a:r>
            <a:r>
              <a:rPr lang="en-US" dirty="0"/>
              <a:t/>
            </a:r>
            <a:br>
              <a:rPr lang="en-US" dirty="0"/>
            </a:b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How will the government apply the said solutions to promote the economic growth in their countries? First, the government will increase the demand for locally produced goods by restricting imports. It can achieve this by imposing high customs duties on imported goods. The government can also lower the taxes charged on locally produced goods to make them cheaper and affordable to the local consumers. This will create a large market for the locally produced goods and therefore the Gross Domestic Product (GDP) of the country will increase (</a:t>
            </a:r>
            <a:r>
              <a:rPr lang="en-US" sz="16000" dirty="0" err="1"/>
              <a:t>Honglin</a:t>
            </a:r>
            <a:r>
              <a:rPr lang="en-US" sz="16000" dirty="0"/>
              <a:t>, 180).</a:t>
            </a:r>
          </a:p>
          <a:p>
            <a:endParaRPr lang="en-US" dirty="0"/>
          </a:p>
        </p:txBody>
      </p:sp>
    </p:spTree>
    <p:extLst>
      <p:ext uri="{BB962C8B-B14F-4D97-AF65-F5344CB8AC3E}">
        <p14:creationId xmlns:p14="http://schemas.microsoft.com/office/powerpoint/2010/main" xmlns="" val="3034634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The government should lower the interest rates in order to encourage borrowing. For example, if the interest rate was initially at 20%, lowering it to 10% will encourage many people to borrow money from the banks and other lending institutions. Increased borrowing will lead to high disposable income among the people. According to </a:t>
            </a:r>
            <a:r>
              <a:rPr lang="en-US" sz="4000" dirty="0" err="1"/>
              <a:t>Gunder</a:t>
            </a:r>
            <a:r>
              <a:rPr lang="en-US" sz="4000" dirty="0"/>
              <a:t> (34), high disposable income leads to a high demand for goods and services which in turn leads to more production of goods and services leading to high economic growth. Also, the government can increase spending by reducing the taxes imposed on individual incomes. For example, if the tax was at 25% and is reduced to say 10%, there will be more savings which will lead to increased demand.</a:t>
            </a:r>
          </a:p>
          <a:p>
            <a:pPr marL="571500" indent="-571500">
              <a:buFont typeface="Arial" pitchFamily="34" charset="0"/>
              <a:buChar char="•"/>
            </a:pPr>
            <a:endParaRPr lang="en-US" sz="4000" dirty="0"/>
          </a:p>
        </p:txBody>
      </p:sp>
    </p:spTree>
    <p:extLst>
      <p:ext uri="{BB962C8B-B14F-4D97-AF65-F5344CB8AC3E}">
        <p14:creationId xmlns:p14="http://schemas.microsoft.com/office/powerpoint/2010/main" xmlns="" val="3331355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rmAutofit fontScale="25000" lnSpcReduction="20000"/>
          </a:bodyPr>
          <a:lstStyle/>
          <a:p>
            <a:pPr marL="1143000" indent="-1143000">
              <a:buFont typeface="Arial" pitchFamily="34" charset="0"/>
              <a:buChar char="•"/>
            </a:pPr>
            <a:r>
              <a:rPr lang="en-US" sz="16000" dirty="0"/>
              <a:t>According to </a:t>
            </a:r>
            <a:r>
              <a:rPr lang="en-US" sz="16000" dirty="0" err="1"/>
              <a:t>Hofman</a:t>
            </a:r>
            <a:r>
              <a:rPr lang="en-US" sz="16000" dirty="0"/>
              <a:t> (88), embracing the new and modern technology will help improve the production quality and quantity. Instead of producing on small scale, the production will be on large scale. The surplus goods will be sold as exports to earn the country foreign exchange. The foreign exchange earned will help the government to improve the services it provides to the citizens such as health, education, and infrastructure. Improvement of such services is an indicator of economic growth.</a:t>
            </a:r>
          </a:p>
          <a:p>
            <a:endParaRPr lang="en-US" dirty="0"/>
          </a:p>
        </p:txBody>
      </p:sp>
    </p:spTree>
    <p:extLst>
      <p:ext uri="{BB962C8B-B14F-4D97-AF65-F5344CB8AC3E}">
        <p14:creationId xmlns:p14="http://schemas.microsoft.com/office/powerpoint/2010/main" xmlns="" val="3235662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Conclusion</a:t>
            </a:r>
            <a:r>
              <a:rPr lang="en-US" dirty="0"/>
              <a:t/>
            </a:r>
            <a:br>
              <a:rPr lang="en-US" dirty="0"/>
            </a:b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According to </a:t>
            </a:r>
            <a:r>
              <a:rPr lang="en-US" sz="4000" dirty="0" err="1"/>
              <a:t>Gunder</a:t>
            </a:r>
            <a:r>
              <a:rPr lang="en-US" sz="4000" dirty="0"/>
              <a:t> (117), economic growth of every country is measured by an increase in gross domestic product, which is the value of goods and services produced in a country annually. Therefore, there are several factors that are behind this economic growth depending with each nation in its utilization of the resources. Like the case of the Latin American countries, it can increase its economic growth by increasing the aggregate demand, use of technology in their economic growth, introducing fiscal policy and increasing labor productivity.</a:t>
            </a:r>
          </a:p>
        </p:txBody>
      </p:sp>
    </p:spTree>
    <p:extLst>
      <p:ext uri="{BB962C8B-B14F-4D97-AF65-F5344CB8AC3E}">
        <p14:creationId xmlns:p14="http://schemas.microsoft.com/office/powerpoint/2010/main" xmlns="" val="3134722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Despite the forces behind the economic growth in Latin America, there are still some risks that have to be looked at keenly that may hinder economic growth.  Economic growth in countries like Peru and Brazil, policy uncertainty can be a major barrier towards this growth. Factors like fiscal deficit, low price of commodities, natural disasters and high levels of the inflation of the commodities could all set back the region’s growth (</a:t>
            </a:r>
            <a:r>
              <a:rPr lang="en-US" sz="4000" dirty="0" err="1"/>
              <a:t>Honglin</a:t>
            </a:r>
            <a:r>
              <a:rPr lang="en-US" sz="4000" dirty="0"/>
              <a:t>, 180). It is the duty of the government to set good strategies that can promote the economic growth of the nation</a:t>
            </a:r>
          </a:p>
        </p:txBody>
      </p:sp>
    </p:spTree>
    <p:extLst>
      <p:ext uri="{BB962C8B-B14F-4D97-AF65-F5344CB8AC3E}">
        <p14:creationId xmlns:p14="http://schemas.microsoft.com/office/powerpoint/2010/main" xmlns="" val="1740856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In another hand, despite all these challenges that are facing the Latin American countries some countries like Chile, Brazil and even Peru has grown much higher recently. Like the case in Chile, the influx investment has grown every year from 2010 to 2015. According to  </a:t>
            </a:r>
            <a:r>
              <a:rPr lang="en-US" sz="4000" dirty="0" err="1"/>
              <a:t>Hofman</a:t>
            </a:r>
            <a:r>
              <a:rPr lang="en-US" sz="4000" dirty="0"/>
              <a:t> (88), this has made Chile to the most attractive country in terms of foreign investment in the region of Latin America, but also her growth has sometimes affected in other ways since Chile mostly dependent on the mining projects which sometimes got exhausted.  However, more investors are attracted in Chile because of its natural resources that are readily available</a:t>
            </a:r>
          </a:p>
        </p:txBody>
      </p:sp>
    </p:spTree>
    <p:extLst>
      <p:ext uri="{BB962C8B-B14F-4D97-AF65-F5344CB8AC3E}">
        <p14:creationId xmlns:p14="http://schemas.microsoft.com/office/powerpoint/2010/main" xmlns="" val="3486966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a:t>The case in Chile which is the most associated with the mining industry in the country. Despite the mineral is in a state of exhaustible and having a negative impact to the environment, eighth of the working population is employed in this industry and is one of the top countries in the world in the exportation of copper (</a:t>
            </a:r>
            <a:r>
              <a:rPr lang="en-US" sz="4000" dirty="0" err="1"/>
              <a:t>Honglin</a:t>
            </a:r>
            <a:r>
              <a:rPr lang="en-US" sz="4000" dirty="0"/>
              <a:t>, 180). This tells that the economy of Chile is much depended on this industry for its growth.</a:t>
            </a:r>
          </a:p>
          <a:p>
            <a:pPr marL="571500" indent="-571500">
              <a:buFont typeface="Arial" pitchFamily="34" charset="0"/>
              <a:buChar char="•"/>
            </a:pPr>
            <a:endParaRPr lang="en-US" sz="4000" dirty="0"/>
          </a:p>
        </p:txBody>
      </p:sp>
    </p:spTree>
    <p:extLst>
      <p:ext uri="{BB962C8B-B14F-4D97-AF65-F5344CB8AC3E}">
        <p14:creationId xmlns:p14="http://schemas.microsoft.com/office/powerpoint/2010/main" xmlns="" val="1845705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
            </a:r>
            <a:br>
              <a:rPr lang="en-US" dirty="0"/>
            </a:br>
            <a:r>
              <a:rPr lang="en-US" b="1" dirty="0"/>
              <a:t>Work cited</a:t>
            </a:r>
            <a:r>
              <a:rPr lang="en-US" dirty="0"/>
              <a:t/>
            </a:r>
            <a:br>
              <a:rPr lang="en-US" dirty="0"/>
            </a:b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err="1"/>
              <a:t>Alesina</a:t>
            </a:r>
            <a:r>
              <a:rPr lang="en-US" sz="4000" dirty="0"/>
              <a:t>, Alberto, et al. "Political instability and economic growth." </a:t>
            </a:r>
            <a:r>
              <a:rPr lang="en-US" sz="4000" i="1" dirty="0"/>
              <a:t>Journal of Economic growth</a:t>
            </a:r>
            <a:r>
              <a:rPr lang="en-US" sz="4000" dirty="0"/>
              <a:t> 1.2 (1996): 189-211.</a:t>
            </a:r>
          </a:p>
          <a:p>
            <a:r>
              <a:rPr lang="en-US" sz="4000" dirty="0"/>
              <a:t>Frank, Andre </a:t>
            </a:r>
            <a:r>
              <a:rPr lang="en-US" sz="4000" dirty="0" err="1"/>
              <a:t>Gunder</a:t>
            </a:r>
            <a:r>
              <a:rPr lang="en-US" sz="4000" dirty="0"/>
              <a:t>. </a:t>
            </a:r>
            <a:r>
              <a:rPr lang="en-US" sz="4000" i="1" dirty="0"/>
              <a:t>Capitalism and underdevelopment in Latin America</a:t>
            </a:r>
            <a:r>
              <a:rPr lang="en-US" sz="4000" dirty="0"/>
              <a:t>. Vol. 93. NYU Press, 1967.</a:t>
            </a:r>
          </a:p>
          <a:p>
            <a:r>
              <a:rPr lang="en-US" sz="4000" dirty="0" err="1"/>
              <a:t>Hofman</a:t>
            </a:r>
            <a:r>
              <a:rPr lang="en-US" sz="4000" dirty="0"/>
              <a:t>, André A. </a:t>
            </a:r>
            <a:r>
              <a:rPr lang="en-US" sz="4000" i="1" dirty="0"/>
              <a:t>The economic development of Latin America in the twentieth century</a:t>
            </a:r>
            <a:r>
              <a:rPr lang="en-US" sz="4000" dirty="0"/>
              <a:t>. ECLAC, 2000.</a:t>
            </a:r>
          </a:p>
          <a:p>
            <a:r>
              <a:rPr lang="en-US" sz="4000" dirty="0"/>
              <a:t>Lewis, W. A. (2013). </a:t>
            </a:r>
            <a:r>
              <a:rPr lang="en-US" sz="4000" i="1" dirty="0"/>
              <a:t>Theory of economic growth</a:t>
            </a:r>
            <a:r>
              <a:rPr lang="en-US" sz="4000" dirty="0"/>
              <a:t>. </a:t>
            </a:r>
            <a:r>
              <a:rPr lang="en-US" sz="4000" dirty="0" err="1"/>
              <a:t>Routledge</a:t>
            </a:r>
            <a:r>
              <a:rPr lang="en-US" sz="4000" dirty="0"/>
              <a:t>.</a:t>
            </a:r>
          </a:p>
          <a:p>
            <a:r>
              <a:rPr lang="en-US" sz="4000" dirty="0" err="1"/>
              <a:t>Prebisch</a:t>
            </a:r>
            <a:r>
              <a:rPr lang="en-US" sz="4000" dirty="0"/>
              <a:t>, Raul. "The economic development of Latin America." </a:t>
            </a:r>
            <a:r>
              <a:rPr lang="en-US" sz="4000" i="1" dirty="0"/>
              <a:t>ECLAC Thinking, Selected Texts (1948-1998). Santiago: ECLAC, 2016. p. 45-84</a:t>
            </a:r>
            <a:r>
              <a:rPr lang="en-US" sz="4000" dirty="0"/>
              <a:t> (2016).</a:t>
            </a:r>
          </a:p>
          <a:p>
            <a:endParaRPr lang="en-US" sz="4000" dirty="0"/>
          </a:p>
        </p:txBody>
      </p:sp>
    </p:spTree>
    <p:extLst>
      <p:ext uri="{BB962C8B-B14F-4D97-AF65-F5344CB8AC3E}">
        <p14:creationId xmlns:p14="http://schemas.microsoft.com/office/powerpoint/2010/main" xmlns="" val="2083073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Cont</a:t>
            </a:r>
            <a:r>
              <a:rPr lang="en-US" dirty="0" smtClean="0"/>
              <a:t>…</a:t>
            </a:r>
            <a:endParaRPr lang="en-US" dirty="0"/>
          </a:p>
        </p:txBody>
      </p:sp>
      <p:sp>
        <p:nvSpPr>
          <p:cNvPr id="3" name="Subtitle 2"/>
          <p:cNvSpPr>
            <a:spLocks noGrp="1"/>
          </p:cNvSpPr>
          <p:nvPr>
            <p:ph type="subTitle" idx="1"/>
          </p:nvPr>
        </p:nvSpPr>
        <p:spPr/>
        <p:txBody>
          <a:bodyPr>
            <a:noAutofit/>
          </a:bodyPr>
          <a:lstStyle/>
          <a:p>
            <a:pPr marL="571500" indent="-571500">
              <a:buFont typeface="Arial" pitchFamily="34" charset="0"/>
              <a:buChar char="•"/>
            </a:pPr>
            <a:r>
              <a:rPr lang="en-US" sz="4000" dirty="0" err="1"/>
              <a:t>Roubini</a:t>
            </a:r>
            <a:r>
              <a:rPr lang="en-US" sz="4000" dirty="0"/>
              <a:t>, </a:t>
            </a:r>
            <a:r>
              <a:rPr lang="en-US" sz="4000" dirty="0" err="1"/>
              <a:t>Nouriel</a:t>
            </a:r>
            <a:r>
              <a:rPr lang="en-US" sz="4000" dirty="0"/>
              <a:t>, and Xavier </a:t>
            </a:r>
            <a:r>
              <a:rPr lang="en-US" sz="4000" dirty="0" err="1"/>
              <a:t>Sala</a:t>
            </a:r>
            <a:r>
              <a:rPr lang="en-US" sz="4000" dirty="0"/>
              <a:t>-i-Martin. "Financial repression and economic growth." </a:t>
            </a:r>
            <a:r>
              <a:rPr lang="en-US" sz="4000" i="1" dirty="0"/>
              <a:t>Journal of development economics</a:t>
            </a:r>
            <a:r>
              <a:rPr lang="en-US" sz="4000" dirty="0"/>
              <a:t> 39.1 (1992): 5-30.</a:t>
            </a:r>
          </a:p>
          <a:p>
            <a:r>
              <a:rPr lang="en-US" sz="4000" dirty="0"/>
              <a:t>Zhang, Kevin </a:t>
            </a:r>
            <a:r>
              <a:rPr lang="en-US" sz="4000" dirty="0" err="1"/>
              <a:t>Honglin</a:t>
            </a:r>
            <a:r>
              <a:rPr lang="en-US" sz="4000" dirty="0"/>
              <a:t>. "Does foreign direct investment promote economic growth? Evidence from East Asia and Latin America." </a:t>
            </a:r>
            <a:r>
              <a:rPr lang="en-US" sz="4000" i="1" dirty="0"/>
              <a:t>Contemporary economic policy</a:t>
            </a:r>
            <a:r>
              <a:rPr lang="en-US" sz="4000" dirty="0"/>
              <a:t> 19.2 (2001): 175-185.</a:t>
            </a:r>
          </a:p>
          <a:p>
            <a:endParaRPr lang="en-US" sz="4000" dirty="0"/>
          </a:p>
        </p:txBody>
      </p:sp>
    </p:spTree>
    <p:extLst>
      <p:ext uri="{BB962C8B-B14F-4D97-AF65-F5344CB8AC3E}">
        <p14:creationId xmlns:p14="http://schemas.microsoft.com/office/powerpoint/2010/main" xmlns="" val="3484380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2912</Words>
  <Application>Microsoft Office PowerPoint</Application>
  <PresentationFormat>On-screen Show (4:3)</PresentationFormat>
  <Paragraphs>76</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Cover page</vt:lpstr>
      <vt:lpstr>Introduction</vt:lpstr>
      <vt:lpstr>Economic Growth</vt:lpstr>
      <vt:lpstr>Causes of Low Economic Growth in Latin America</vt:lpstr>
      <vt:lpstr>Cont….</vt:lpstr>
      <vt:lpstr>Cont…</vt:lpstr>
      <vt:lpstr>Cont….</vt:lpstr>
      <vt:lpstr>Cont…</vt:lpstr>
      <vt:lpstr>Cont…</vt:lpstr>
      <vt:lpstr>Cont…</vt:lpstr>
      <vt:lpstr>Cont…</vt:lpstr>
      <vt:lpstr>Cont…</vt:lpstr>
      <vt:lpstr>Consequences of Low Economic Growth in Latin America </vt:lpstr>
      <vt:lpstr>Cont…</vt:lpstr>
      <vt:lpstr>Cont…</vt:lpstr>
      <vt:lpstr>Cont…</vt:lpstr>
      <vt:lpstr>Cont…</vt:lpstr>
      <vt:lpstr>Cont…</vt:lpstr>
      <vt:lpstr>Solutions</vt:lpstr>
      <vt:lpstr>Cont…</vt:lpstr>
      <vt:lpstr>Cont…</vt:lpstr>
      <vt:lpstr>Cont…</vt:lpstr>
      <vt:lpstr>Cont..</vt:lpstr>
      <vt:lpstr>Application </vt:lpstr>
      <vt:lpstr>Cont…</vt:lpstr>
      <vt:lpstr>Cont…</vt:lpstr>
      <vt:lpstr>Conclusion </vt:lpstr>
      <vt:lpstr>Cont…</vt:lpstr>
      <vt:lpstr>Cont…</vt:lpstr>
      <vt:lpstr>Cont…</vt:lpstr>
      <vt:lpstr> Work cited </vt:lpstr>
      <vt:lpstr>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page</dc:title>
  <dc:creator>Windows User</dc:creator>
  <cp:lastModifiedBy>user</cp:lastModifiedBy>
  <cp:revision>7</cp:revision>
  <dcterms:created xsi:type="dcterms:W3CDTF">2018-10-11T11:12:25Z</dcterms:created>
  <dcterms:modified xsi:type="dcterms:W3CDTF">2018-10-12T19:33:59Z</dcterms:modified>
</cp:coreProperties>
</file>